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1"/>
  </p:notesMasterIdLst>
  <p:handoutMasterIdLst>
    <p:handoutMasterId r:id="rId112"/>
  </p:handoutMasterIdLst>
  <p:sldIdLst>
    <p:sldId id="256" r:id="rId3"/>
    <p:sldId id="660" r:id="rId4"/>
    <p:sldId id="661" r:id="rId5"/>
    <p:sldId id="802" r:id="rId6"/>
    <p:sldId id="663" r:id="rId7"/>
    <p:sldId id="766" r:id="rId8"/>
    <p:sldId id="664" r:id="rId9"/>
    <p:sldId id="569" r:id="rId10"/>
    <p:sldId id="570" r:id="rId11"/>
    <p:sldId id="768" r:id="rId12"/>
    <p:sldId id="767" r:id="rId13"/>
    <p:sldId id="803" r:id="rId14"/>
    <p:sldId id="669" r:id="rId15"/>
    <p:sldId id="670" r:id="rId16"/>
    <p:sldId id="571" r:id="rId17"/>
    <p:sldId id="665" r:id="rId18"/>
    <p:sldId id="694" r:id="rId19"/>
    <p:sldId id="690" r:id="rId20"/>
    <p:sldId id="693" r:id="rId21"/>
    <p:sldId id="692" r:id="rId22"/>
    <p:sldId id="691" r:id="rId23"/>
    <p:sldId id="685" r:id="rId24"/>
    <p:sldId id="688" r:id="rId25"/>
    <p:sldId id="689" r:id="rId26"/>
    <p:sldId id="770" r:id="rId27"/>
    <p:sldId id="769" r:id="rId28"/>
    <p:sldId id="696" r:id="rId29"/>
    <p:sldId id="680" r:id="rId30"/>
    <p:sldId id="700" r:id="rId31"/>
    <p:sldId id="675" r:id="rId32"/>
    <p:sldId id="703" r:id="rId33"/>
    <p:sldId id="705" r:id="rId34"/>
    <p:sldId id="676" r:id="rId35"/>
    <p:sldId id="677" r:id="rId36"/>
    <p:sldId id="771" r:id="rId37"/>
    <p:sldId id="678" r:id="rId38"/>
    <p:sldId id="806" r:id="rId39"/>
    <p:sldId id="805" r:id="rId40"/>
    <p:sldId id="706" r:id="rId41"/>
    <p:sldId id="707" r:id="rId42"/>
    <p:sldId id="812" r:id="rId43"/>
    <p:sldId id="807" r:id="rId44"/>
    <p:sldId id="708" r:id="rId45"/>
    <p:sldId id="813" r:id="rId46"/>
    <p:sldId id="809" r:id="rId47"/>
    <p:sldId id="772" r:id="rId48"/>
    <p:sldId id="710" r:id="rId49"/>
    <p:sldId id="715" r:id="rId50"/>
    <p:sldId id="714" r:id="rId51"/>
    <p:sldId id="712" r:id="rId52"/>
    <p:sldId id="713" r:id="rId53"/>
    <p:sldId id="775" r:id="rId54"/>
    <p:sldId id="717" r:id="rId55"/>
    <p:sldId id="718" r:id="rId56"/>
    <p:sldId id="721" r:id="rId57"/>
    <p:sldId id="720" r:id="rId58"/>
    <p:sldId id="722" r:id="rId59"/>
    <p:sldId id="725" r:id="rId60"/>
    <p:sldId id="723" r:id="rId61"/>
    <p:sldId id="724" r:id="rId62"/>
    <p:sldId id="726" r:id="rId63"/>
    <p:sldId id="730" r:id="rId64"/>
    <p:sldId id="727" r:id="rId65"/>
    <p:sldId id="731" r:id="rId66"/>
    <p:sldId id="732" r:id="rId67"/>
    <p:sldId id="733" r:id="rId68"/>
    <p:sldId id="776" r:id="rId69"/>
    <p:sldId id="735" r:id="rId70"/>
    <p:sldId id="736" r:id="rId71"/>
    <p:sldId id="734" r:id="rId72"/>
    <p:sldId id="739" r:id="rId73"/>
    <p:sldId id="740" r:id="rId74"/>
    <p:sldId id="780" r:id="rId75"/>
    <p:sldId id="779" r:id="rId76"/>
    <p:sldId id="742" r:id="rId77"/>
    <p:sldId id="743" r:id="rId78"/>
    <p:sldId id="745" r:id="rId79"/>
    <p:sldId id="747" r:id="rId80"/>
    <p:sldId id="750" r:id="rId81"/>
    <p:sldId id="749" r:id="rId82"/>
    <p:sldId id="748" r:id="rId83"/>
    <p:sldId id="783" r:id="rId84"/>
    <p:sldId id="752" r:id="rId85"/>
    <p:sldId id="751" r:id="rId86"/>
    <p:sldId id="754" r:id="rId87"/>
    <p:sldId id="753" r:id="rId88"/>
    <p:sldId id="755" r:id="rId89"/>
    <p:sldId id="786" r:id="rId90"/>
    <p:sldId id="787" r:id="rId91"/>
    <p:sldId id="788" r:id="rId92"/>
    <p:sldId id="789" r:id="rId93"/>
    <p:sldId id="756" r:id="rId94"/>
    <p:sldId id="791" r:id="rId95"/>
    <p:sldId id="793" r:id="rId96"/>
    <p:sldId id="790" r:id="rId97"/>
    <p:sldId id="757" r:id="rId98"/>
    <p:sldId id="794" r:id="rId99"/>
    <p:sldId id="797" r:id="rId100"/>
    <p:sldId id="795" r:id="rId101"/>
    <p:sldId id="759" r:id="rId102"/>
    <p:sldId id="762" r:id="rId103"/>
    <p:sldId id="763" r:id="rId104"/>
    <p:sldId id="811" r:id="rId105"/>
    <p:sldId id="800" r:id="rId106"/>
    <p:sldId id="799" r:id="rId107"/>
    <p:sldId id="765" r:id="rId108"/>
    <p:sldId id="798" r:id="rId109"/>
    <p:sldId id="760" r:id="rId110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CC"/>
    <a:srgbClr val="FF3399"/>
    <a:srgbClr val="D0D0D0"/>
    <a:srgbClr val="4BACC6"/>
    <a:srgbClr val="C5C3E8"/>
    <a:srgbClr val="CCCC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 autoAdjust="0"/>
    <p:restoredTop sz="50000" autoAdjust="0"/>
  </p:normalViewPr>
  <p:slideViewPr>
    <p:cSldViewPr>
      <p:cViewPr varScale="1">
        <p:scale>
          <a:sx n="128" d="100"/>
          <a:sy n="128" d="100"/>
        </p:scale>
        <p:origin x="23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2C9095B-ACEB-40B7-8868-C3EB17DE4522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A8976EE-771F-463F-8DB1-BF47FB5E4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634FBDD-02AB-4FD4-B1A9-B85A4845518E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2427DFB-F5F2-44F1-902A-7A3D2BC66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6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0193E8-A589-40B5-BD57-F9EB840E583D}" type="slidenum">
              <a:rPr lang="en-US" altLang="en-US">
                <a:solidFill>
                  <a:prstClr val="black"/>
                </a:solidFill>
              </a:rPr>
              <a:pPr/>
              <a:t>1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0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771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84405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3771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62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6667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153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29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019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7061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24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02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164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38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39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86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716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24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13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582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959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00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84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222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8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768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83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66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42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47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9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6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03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468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546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992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63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08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46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34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623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78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91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639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106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14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293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222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171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030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432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3900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46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967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854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969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199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023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079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9407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9575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7783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650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33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074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213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1524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5847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93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97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2585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995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4411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0208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20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1893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5033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3923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0072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9305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4972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577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439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2112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812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65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8440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4927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739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9163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03325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70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1138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6172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298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7955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06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8458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1285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63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6605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0851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2436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7198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530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1071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1164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86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2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7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B7096-122D-4F93-93E9-22B17E00EBE5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2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CB801-2861-40EB-B7EA-E0D61E57EA6E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103D780-4ECB-4A06-ABD1-0072401DE6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75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title</a:t>
            </a:r>
            <a:r>
              <a:rPr lang="fr-CH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BEF27-785D-40C6-B11B-4FF1EF807923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40475"/>
            <a:ext cx="2133600" cy="365125"/>
          </a:xfrm>
        </p:spPr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0F57B65-AF2F-47A3-A640-D0D7CEB3073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018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74512-5BB4-4F96-A50E-94AC604FD6D1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655355E2-EDE1-42C1-93B5-06C79AFFDA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163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3881-463C-423E-8414-01ECAAED6430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74BE0-50C7-4F83-81CF-44BB2EDCF09E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3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4D191-1BE8-4828-B9D0-EB53D81FC294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1C33E19-4719-4688-8A47-76BB782038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080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EF1DC-0BCF-4E2D-B1AC-45AD7E83C238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58E3558-9237-45F4-93D3-1D044E611B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EE7D0-D430-4081-917B-17FEE2182BA0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67099A0-A7D3-4A88-A1DE-6CE07C5CD7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4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55A55-7EF1-4B96-AB2E-A57A0F4453E2}" type="datetime4">
              <a:rPr lang="en-US" altLang="en-US"/>
              <a:pPr>
                <a:defRPr/>
              </a:pPr>
              <a:t>September 19,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FCAD256-F67D-4BB2-81E5-DBEFE73F82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532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89F20-7B62-4A7B-A49F-FF049A5266F6}" type="datetime4">
              <a:rPr lang="en-US" altLang="en-US"/>
              <a:pPr>
                <a:defRPr/>
              </a:pPr>
              <a:t>September 19, 2025</a:t>
            </a:fld>
            <a:endParaRPr lang="en-US" altLang="en-US" sz="80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98FDC-C341-4E52-981F-2B981EF9F8C3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82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99137-08FA-4F1B-84AD-A366509F9112}" type="datetime4">
              <a:rPr lang="en-US" altLang="en-US"/>
              <a:pPr>
                <a:defRPr/>
              </a:pPr>
              <a:t>September 19, 2025</a:t>
            </a:fld>
            <a:endParaRPr lang="en-US" altLang="en-US" sz="80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42B9D0-F894-44AD-9801-4E861EE2F7B8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1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973C-8E17-4C1E-9ACB-41481CA779D2}" type="datetime4">
              <a:rPr lang="en-US" smtClean="0"/>
              <a:pPr/>
              <a:t>September 19, 2025</a:t>
            </a:fld>
            <a:endParaRPr lang="en-US" sz="800" dirty="0">
              <a:solidFill>
                <a:srgbClr val="C0504D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10D6-5CB1-41CD-B815-79BC778FC61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5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8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0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4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623D-FF11-485B-83F0-B3D2C6D7377D}" type="datetimeFigureOut">
              <a:rPr lang="en-US" smtClean="0"/>
              <a:pPr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6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/>
              <a:t>Click to edit Master text styles</a:t>
            </a:r>
          </a:p>
          <a:p>
            <a:pPr lvl="1"/>
            <a:r>
              <a:rPr lang="fr-CH" altLang="en-US"/>
              <a:t>Second level</a:t>
            </a:r>
          </a:p>
          <a:p>
            <a:pPr lvl="2"/>
            <a:r>
              <a:rPr lang="fr-CH" altLang="en-US"/>
              <a:t>Third level</a:t>
            </a:r>
          </a:p>
          <a:p>
            <a:pPr lvl="3"/>
            <a:r>
              <a:rPr lang="fr-CH" altLang="en-US"/>
              <a:t>Fourth level</a:t>
            </a:r>
          </a:p>
          <a:p>
            <a:pPr lvl="4"/>
            <a:r>
              <a:rPr lang="fr-CH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27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28C0ED-3CC7-46CF-A72E-9F7D150ED965}" type="datetime4">
              <a:rPr lang="en-US" altLang="en-US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September 19, 2025</a:t>
            </a:fld>
            <a:endParaRPr lang="en-US" altLang="en-US" sz="800">
              <a:solidFill>
                <a:srgbClr val="C0504D"/>
              </a:solidFill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rgbClr val="294973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3404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9EE0BC-1A6E-4AF2-85F0-328F8CCEC6C2}" type="slidenum">
              <a:rPr lang="en-US" altLang="en-US">
                <a:solidFill>
                  <a:prstClr val="white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white"/>
              </a:solidFill>
              <a:ea typeface="MS PGothic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85800"/>
            <a:ext cx="8243888" cy="0"/>
          </a:xfrm>
          <a:prstGeom prst="line">
            <a:avLst/>
          </a:prstGeom>
          <a:ln>
            <a:solidFill>
              <a:srgbClr val="2949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png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4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70.png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70.png"/><Relationship Id="rId4" Type="http://schemas.openxmlformats.org/officeDocument/2006/relationships/image" Target="../media/image14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achine-learning-in-finance-why-what-how-d524a2357b56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achine-learning-in-finance-why-what-how-d524a2357b56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100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100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100.png"/><Relationship Id="rId4" Type="http://schemas.openxmlformats.org/officeDocument/2006/relationships/hyperlink" Target="https://towardsdatascience.com/machine-learning-in-finance-why-what-how-d524a2357b56" TargetMode="External"/><Relationship Id="rId9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140.png"/><Relationship Id="rId4" Type="http://schemas.openxmlformats.org/officeDocument/2006/relationships/hyperlink" Target="https://towardsdatascience.com/machine-learning-in-finance-why-what-how-d524a2357b56" TargetMode="External"/><Relationship Id="rId9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8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8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8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towardsdatascience.com/machine-learning-in-finance-why-what-how-d524a2357b56" TargetMode="External"/><Relationship Id="rId9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8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7.png"/><Relationship Id="rId4" Type="http://schemas.openxmlformats.org/officeDocument/2006/relationships/hyperlink" Target="https://towardsdatascience.com/machine-learning-in-finance-why-what-how-d524a2357b56" TargetMode="External"/><Relationship Id="rId9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image" Target="../media/image104.png"/><Relationship Id="rId4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image" Target="../media/image104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image" Target="../media/image104.png"/><Relationship Id="rId4" Type="http://schemas.openxmlformats.org/officeDocument/2006/relationships/image" Target="../media/image1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50.png"/><Relationship Id="rId4" Type="http://schemas.openxmlformats.org/officeDocument/2006/relationships/image" Target="../media/image132.png"/><Relationship Id="rId9" Type="http://schemas.openxmlformats.org/officeDocument/2006/relationships/image" Target="../media/image13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hyperlink" Target="https://towardsdatascience.com/machine-learning-in-finance-why-what-how-d524a2357b56" TargetMode="External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/>
          </p:cNvSpPr>
          <p:nvPr/>
        </p:nvSpPr>
        <p:spPr bwMode="auto">
          <a:xfrm>
            <a:off x="-76200" y="914400"/>
            <a:ext cx="9144000" cy="167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+mn-ea"/>
              </a:rPr>
              <a:t>Ensemble Learning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br>
              <a:rPr lang="en-US" sz="2400" dirty="0">
                <a:ea typeface="+mn-ea"/>
              </a:rPr>
            </a:b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ea typeface="+mn-ea"/>
              </a:rPr>
              <a:t>Ali Nazari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6096000"/>
            <a:ext cx="8382000" cy="0"/>
          </a:xfrm>
          <a:prstGeom prst="line">
            <a:avLst/>
          </a:prstGeom>
          <a:ln w="19050" cmpd="sng">
            <a:solidFill>
              <a:srgbClr val="2949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00" y="6248400"/>
            <a:ext cx="121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9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Loss Functions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73038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from our previous slides: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understand how good a fit is, we need a measure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(loss function)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determines how far our prediction,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from the actual target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classification, we can use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0-1 loss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training error rate: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average the 0-1 loss over the training set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test error rate: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average the 0-1 loss over the test set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blipFill rotWithShape="0">
                <a:blip r:embed="rId3"/>
                <a:stretch>
                  <a:fillRect t="-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0"/>
            <a:ext cx="2971800" cy="884520"/>
          </a:xfrm>
          <a:prstGeom prst="rect">
            <a:avLst/>
          </a:prstGeom>
        </p:spPr>
      </p:pic>
      <p:sp>
        <p:nvSpPr>
          <p:cNvPr id="11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7658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19600" cy="379469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1752600" y="2590800"/>
            <a:ext cx="2623431" cy="373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1224" y="2067580"/>
            <a:ext cx="208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Optimal unconstrained direction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48201" y="1451441"/>
            <a:ext cx="1219199" cy="1089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1600" y="808392"/>
            <a:ext cx="2080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Closest hypothesis to the optimal unconstrained path</a:t>
            </a:r>
          </a:p>
        </p:txBody>
      </p:sp>
    </p:spTree>
    <p:extLst>
      <p:ext uri="{BB962C8B-B14F-4D97-AF65-F5344CB8AC3E}">
        <p14:creationId xmlns:p14="http://schemas.microsoft.com/office/powerpoint/2010/main" val="1002332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Boosting- Step size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101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0445" y="959517"/>
                <a:ext cx="8561155" cy="5486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Finally, we need to choose step size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Option 1: solve the following optimization problem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Option 2: Treat it as Shrinkage parameter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This is more common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is considered to be full gradient step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Choose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𝑖𝑛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[0,1]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.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Called shrinkage parameter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value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=0.1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is typical. But we can optimize it as a hyper parameter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5" y="959517"/>
                <a:ext cx="8561155" cy="5486106"/>
              </a:xfrm>
              <a:prstGeom prst="rect">
                <a:avLst/>
              </a:prstGeom>
              <a:blipFill rotWithShape="0">
                <a:blip r:embed="rId4"/>
                <a:stretch>
                  <a:fillRect l="-499" t="-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22" y="1905000"/>
            <a:ext cx="4114800" cy="7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Toy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78688"/>
            <a:ext cx="260279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04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Training performance/Ensemble Size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2" b="55550"/>
          <a:stretch/>
        </p:blipFill>
        <p:spPr>
          <a:xfrm>
            <a:off x="457200" y="1286063"/>
            <a:ext cx="2819400" cy="21429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0100" y="8566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43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79180" y="4704372"/>
                <a:ext cx="8612420" cy="1611468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Here, we changed the convention.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 am using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80" y="4704372"/>
                <a:ext cx="8612420" cy="161146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753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Training performance/Ensemble Size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8" b="55550"/>
          <a:stretch/>
        </p:blipFill>
        <p:spPr>
          <a:xfrm>
            <a:off x="457200" y="1286063"/>
            <a:ext cx="5791200" cy="2142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00" y="8566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0" y="85662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43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558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Training performance/Ensemble Size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8" b="11294"/>
          <a:stretch/>
        </p:blipFill>
        <p:spPr>
          <a:xfrm>
            <a:off x="457200" y="1286063"/>
            <a:ext cx="5791200" cy="4276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100" y="8566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0" y="85662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" y="5622116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steps </a:t>
            </a:r>
            <a:r>
              <a:rPr lang="en-US"/>
              <a:t>= 50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0977" y="56221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steps = 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037" y="2057400"/>
                <a:ext cx="61792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43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1045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Toy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 b="11269"/>
          <a:stretch/>
        </p:blipFill>
        <p:spPr>
          <a:xfrm>
            <a:off x="647700" y="1600200"/>
            <a:ext cx="3619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51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Sinc</a:t>
            </a:r>
            <a:r>
              <a:rPr lang="en-US" altLang="en-US" sz="2200" b="1" dirty="0"/>
              <a:t> Function: Toy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ML 101: </a:t>
            </a:r>
            <a:r>
              <a:rPr lang="en-US" sz="800" dirty="0"/>
              <a:t>From </a:t>
            </a:r>
            <a:r>
              <a:rPr lang="en-US" sz="800" dirty="0" err="1"/>
              <a:t>Natekin</a:t>
            </a:r>
            <a:r>
              <a:rPr lang="en-US" sz="800" dirty="0"/>
              <a:t> and Knoll’s "Gradient boosting machines, a tutorial"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00200"/>
            <a:ext cx="7848600" cy="33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310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Boosting- Recap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3" y="914400"/>
            <a:ext cx="8655657" cy="43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2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Loss Functions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73038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from our previous slides: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understand how good a fit is, we need a measure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(loss function)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determines how far our prediction,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from the actual target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classification, we can use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0-1 loss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training error rate: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average the 0-1 loss over the training set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test error rate: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average the 0-1 loss over the test set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regression, we typically use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squared error loss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average squared error loss is called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mean squared error (MSE)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blipFill rotWithShape="0">
                <a:blip r:embed="rId3"/>
                <a:stretch>
                  <a:fillRect l="-498" t="-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0"/>
            <a:ext cx="2971800" cy="884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724400"/>
            <a:ext cx="2556848" cy="742311"/>
          </a:xfrm>
          <a:prstGeom prst="rect">
            <a:avLst/>
          </a:prstGeom>
        </p:spPr>
      </p:pic>
      <p:sp>
        <p:nvSpPr>
          <p:cNvPr id="11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130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/>
              <a:t>Generalization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goal of machine learning is: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build a mathematical model on a set of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that performs well on unseen examples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Generalization error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 error on unseen examples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entire goal of learning is minimizing the generalization error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How do we make sure the model generalizes to data it hasn't seen before?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9" y="3886200"/>
            <a:ext cx="7840362" cy="2057400"/>
          </a:xfrm>
          <a:prstGeom prst="rect">
            <a:avLst/>
          </a:prstGeom>
        </p:spPr>
      </p:pic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099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/>
              <a:t>Generalization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923265"/>
            <a:ext cx="4038600" cy="98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more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 examples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have, the closer the train and test errors will be from each other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3962400" cy="34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/>
              <a:t>Generalization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923265"/>
            <a:ext cx="4038600" cy="98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more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 examples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have, the closer the train and test errors will be from each other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923265"/>
            <a:ext cx="4038600" cy="1134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more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parameters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have, the further the train and test errors will be from each other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3962400" cy="3461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73" y="2294865"/>
            <a:ext cx="4325227" cy="34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926507"/>
            <a:ext cx="8562975" cy="538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Recall from the first lecture: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extremely simple models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data (k-NN with extremely large k)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extremely complex models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data (k-NN with extremely small k)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" y="2243732"/>
            <a:ext cx="8305800" cy="2507289"/>
          </a:xfrm>
          <a:prstGeom prst="rect">
            <a:avLst/>
          </a:prstGeom>
        </p:spPr>
      </p:pic>
      <p:sp>
        <p:nvSpPr>
          <p:cNvPr id="11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191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926507"/>
            <a:ext cx="8562975" cy="538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Recall from the first lecture: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extremely simple models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data (k-NN with extremely large k)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extremely complex models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 data (k-NN with extremely small k)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phenomenon can be quantified in terms of bias/variance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But, we have a training data, and typically the built model is deterministic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So, when we say bias and variance, what we are referring to?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" y="2243732"/>
            <a:ext cx="8305800" cy="2507289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5639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914400"/>
            <a:ext cx="8692123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squared error loss, the generalization error has an interesting decomposition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the training data D consists of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i.i.d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data points that are sampled from a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generating distribution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Pick an out of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x,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which we would like to minimize the expected loss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7042"/>
            <a:ext cx="990600" cy="387926"/>
          </a:xfrm>
          <a:prstGeom prst="rect">
            <a:avLst/>
          </a:prstGeom>
        </p:spPr>
      </p:pic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47191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914400"/>
            <a:ext cx="8692123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squared error loss, the generalization error has an interesting decomposition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the training data D consists of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i.i.d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data points that are sampled from a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generating distribution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Pick an out of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x,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which we would like to minimize the expected loss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an experiment where we sample lots of training data independently from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7042"/>
            <a:ext cx="990600" cy="38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914400" cy="35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34" y="2819400"/>
            <a:ext cx="2293379" cy="1752600"/>
          </a:xfrm>
          <a:prstGeom prst="rect">
            <a:avLst/>
          </a:prstGeom>
        </p:spPr>
      </p:pic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179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914400"/>
            <a:ext cx="8692123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squared error loss, the generalization error has an interesting decomposition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the training data D consists of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i.i.d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data points that are sampled from a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generating distribution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Pick an out of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x,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which we would like to minimize the expected loss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an experiment where we sample lots of training data independently from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7042"/>
            <a:ext cx="990600" cy="38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914400" cy="35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34" y="2819400"/>
            <a:ext cx="2293379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5" y="4598894"/>
            <a:ext cx="2212270" cy="162650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722635" y="3915031"/>
            <a:ext cx="1904999" cy="609600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3244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Overview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8625" y="838200"/>
            <a:ext cx="85629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 far, we have discussed two learning techniques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k-nearest neighbor classification/regression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decision-tree classification/regression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this lecture, we will discuss a new technique called ensemble learning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Combine many weak classifiers/regressors and create a better one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Wisdom of crowd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 suppose you ask a complex question to thousands of random people. Typically their aggregated answer is better than individual’s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will also discuss: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generalization using </a:t>
            </a: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bias/variance decomposition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Methods of ensembles learning: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bagging: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reduce the </a:t>
            </a:r>
            <a:r>
              <a:rPr lang="en-US" sz="1800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variance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boosting: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reduce the </a:t>
            </a:r>
            <a:r>
              <a:rPr lang="en-US" sz="1800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914400"/>
            <a:ext cx="8692123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squared error loss, the generalization error has an interesting decomposition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the training data D consists of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i.i.d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data points that are sampled from a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generating distribution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Pick an out of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x,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which we would like to minimize the expected loss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an experiment where we sample lots of training data independently from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7042"/>
            <a:ext cx="990600" cy="38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914400" cy="35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34" y="2819400"/>
            <a:ext cx="2293379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5" y="4598894"/>
            <a:ext cx="2212270" cy="1626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33" y="4827981"/>
            <a:ext cx="2173520" cy="16131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722635" y="3915031"/>
            <a:ext cx="1904999" cy="609600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82493" y="4523057"/>
            <a:ext cx="0" cy="252349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14954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914400"/>
            <a:ext cx="8692123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squared error loss, the generalization error has an interesting decomposition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the training data D consists of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i.i.d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data points that are sampled from a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generating distribution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Pick an out of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x,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which we would like to minimize the expected loss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an experiment where we sample lots of training data independently from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57042"/>
            <a:ext cx="990600" cy="387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914400" cy="35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34" y="2819400"/>
            <a:ext cx="2293379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5" y="4598894"/>
            <a:ext cx="2212270" cy="1626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33" y="4827981"/>
            <a:ext cx="2173520" cy="1613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598894"/>
            <a:ext cx="2151117" cy="165641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722635" y="3915031"/>
            <a:ext cx="1904999" cy="609600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82493" y="4523057"/>
            <a:ext cx="0" cy="252349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69253" y="3964224"/>
            <a:ext cx="1753980" cy="569372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307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5938" y="1304365"/>
                <a:ext cx="8692123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Now, let’s train a model on each of the generated training data, and compute its prediction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at the given out-of-sample point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lvl="1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38" y="1304365"/>
                <a:ext cx="8692123" cy="2438400"/>
              </a:xfrm>
              <a:prstGeom prst="rect">
                <a:avLst/>
              </a:prstGeom>
              <a:blipFill rotWithShape="0">
                <a:blip r:embed="rId3"/>
                <a:stretch>
                  <a:fillRect t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2" y="4114800"/>
            <a:ext cx="2523198" cy="1855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67" y="4114800"/>
            <a:ext cx="2481528" cy="1841760"/>
          </a:xfrm>
          <a:prstGeom prst="rect">
            <a:avLst/>
          </a:prstGeom>
        </p:spPr>
      </p:pic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69559"/>
            <a:ext cx="2514600" cy="19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6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5938" y="1304365"/>
                <a:ext cx="8692123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Now, let’s train a model on each of the generated training data, and compute its prediction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at the given out-of-sample point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 you can see, the prediction might be blue or red which depends on the dataset we are using to train the model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is a random variable, where the randomness is coming from the choice of training data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lvl="1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38" y="1304365"/>
                <a:ext cx="8692123" cy="2438400"/>
              </a:xfrm>
              <a:prstGeom prst="rect">
                <a:avLst/>
              </a:prstGeom>
              <a:blipFill rotWithShape="0">
                <a:blip r:embed="rId3"/>
                <a:stretch>
                  <a:fillRect t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071593"/>
            <a:ext cx="2536533" cy="22619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59" y="4078524"/>
            <a:ext cx="2527300" cy="2176286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69559"/>
            <a:ext cx="2579922" cy="22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811806"/>
            <a:ext cx="8692123" cy="483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similar set up </a:t>
            </a: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regression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2" y="1234450"/>
            <a:ext cx="2508898" cy="2501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71" y="1223007"/>
            <a:ext cx="2467429" cy="2273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45002"/>
            <a:ext cx="2501986" cy="2315374"/>
          </a:xfrm>
          <a:prstGeom prst="rect">
            <a:avLst/>
          </a:prstGeom>
        </p:spPr>
      </p:pic>
      <p:sp>
        <p:nvSpPr>
          <p:cNvPr id="14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3660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811806"/>
            <a:ext cx="8692123" cy="483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similar set up for regression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2" y="1234450"/>
            <a:ext cx="2508898" cy="2501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71" y="1223007"/>
            <a:ext cx="2467429" cy="2273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45002"/>
            <a:ext cx="2501986" cy="2315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70587"/>
            <a:ext cx="2419047" cy="2184054"/>
          </a:xfrm>
          <a:prstGeom prst="rect">
            <a:avLst/>
          </a:prstGeom>
        </p:spPr>
      </p:pic>
      <p:sp>
        <p:nvSpPr>
          <p:cNvPr id="14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598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5938" y="811806"/>
            <a:ext cx="8692123" cy="483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similar set up </a:t>
            </a: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regression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2" y="1234450"/>
            <a:ext cx="2508898" cy="2501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71" y="1223007"/>
            <a:ext cx="2467429" cy="2273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45002"/>
            <a:ext cx="2501986" cy="2315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70587"/>
            <a:ext cx="2419047" cy="218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946614"/>
            <a:ext cx="1105850" cy="2032000"/>
          </a:xfrm>
          <a:prstGeom prst="rect">
            <a:avLst/>
          </a:prstGeom>
        </p:spPr>
      </p:pic>
      <p:sp>
        <p:nvSpPr>
          <p:cNvPr id="14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3945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14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35157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04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2912" y="1672782"/>
                <a:ext cx="8258175" cy="37374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assume that we knew the 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data generating distribution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we have the actual distribution, we can directly work with it as opposed to working with some realizations of it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is the random variable with known distribution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task is to find the optimal prediction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an out of sample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x,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would like to minimize the expected loss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20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lvl="1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1672782"/>
                <a:ext cx="8258175" cy="3737417"/>
              </a:xfrm>
              <a:prstGeom prst="rect">
                <a:avLst/>
              </a:prstGeom>
              <a:blipFill rotWithShape="0">
                <a:blip r:embed="rId3"/>
                <a:stretch>
                  <a:fillRect t="-816" r="-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40" y="1692276"/>
            <a:ext cx="818719" cy="320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3400"/>
            <a:ext cx="1905000" cy="4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112" y="829966"/>
            <a:ext cx="8258175" cy="5494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where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first term is non-negative and can be made zero by picking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don</a:t>
            </a:r>
            <a:r>
              <a:rPr lang="mr-IN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 have any control on the second term since it doesn’t depend 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comes from the noise of the target, and called </a:t>
            </a:r>
            <a:r>
              <a:rPr lang="en-US" sz="1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Bayes error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This is the best we can ever hope to do with any learning algorithm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 algorithm that achieves this is called </a:t>
            </a:r>
            <a:r>
              <a:rPr lang="en-US" sz="1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Bayes optimal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Therefore,                          is the best possible predictor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01" y="3048000"/>
            <a:ext cx="1742440" cy="413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788653"/>
            <a:ext cx="6096000" cy="198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7801" y="207509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40791"/>
            <a:ext cx="800100" cy="321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038600"/>
            <a:ext cx="228600" cy="283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04500"/>
            <a:ext cx="1600200" cy="380094"/>
          </a:xfrm>
          <a:prstGeom prst="rect">
            <a:avLst/>
          </a:prstGeom>
        </p:spPr>
      </p:pic>
      <p:sp>
        <p:nvSpPr>
          <p:cNvPr id="11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1468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Ensemble </a:t>
            </a:r>
            <a:r>
              <a:rPr lang="en-US" altLang="en-US" sz="2200" b="1"/>
              <a:t>method- majority voting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6048" y="778654"/>
            <a:ext cx="8229601" cy="5926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588" lvl="1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sz="1800" b="1" i="1" dirty="0">
                <a:solidFill>
                  <a:srgbClr val="0070C0"/>
                </a:solidFill>
              </a:rPr>
              <a:t>ensemble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of predictors is a set of predictors whose individual decisions are combined in some way to classify new examples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you have trained a few classifiers, each of which have good accuracy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Logistic regressions, decision tree,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mr-IN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very simple way to create a better classifier is to aggregate the prediction of the simple classifiers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Aggregation can be something simple like  </a:t>
            </a:r>
            <a:r>
              <a:rPr lang="en-US" sz="1800" b="1" i="1" dirty="0">
                <a:solidFill>
                  <a:srgbClr val="0070C0"/>
                </a:solidFill>
              </a:rPr>
              <a:t>weighted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1" dirty="0">
                <a:solidFill>
                  <a:srgbClr val="0070C0"/>
                </a:solidFill>
              </a:rPr>
              <a:t>majority vote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70C0"/>
              </a:solidFill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ensemble classifier achieves higher accuracy than the best classifier in the ensemble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67234"/>
            <a:ext cx="4272776" cy="2216879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137404" y="6490156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Hands on Machine learning with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scitkit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-learn and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tensorflow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6235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112" y="829966"/>
            <a:ext cx="8258175" cy="351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we sample a training set from data generating process, train a model on it, and use the model to make prediction y on test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Here, y is a random variable, since it depends on random training set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The goal is to minimize the expected loss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dirty="0"/>
              <a:t>expected test squared error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9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112" y="829966"/>
            <a:ext cx="8258175" cy="351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we sample a training set from data generating process, train a model on it, and use the model to make prediction y on test sample 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Here, y is a random variable, since it depends on random training set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The goal is to minimize the expected loss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Generalization error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68852"/>
            <a:ext cx="6103184" cy="2749095"/>
          </a:xfrm>
          <a:prstGeom prst="rect">
            <a:avLst/>
          </a:prstGeom>
        </p:spPr>
      </p:pic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4455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112" y="829966"/>
            <a:ext cx="8258175" cy="4885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expected error loss can be decomposed to three terms: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Bias: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measures how wrong the expected prediction is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 bias is equivalent to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Variance: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measures the amount of variability in the prediction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 variance is equivalent to </a:t>
            </a:r>
            <a:r>
              <a:rPr lang="en-US" sz="20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overfit</a:t>
            </a: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Bayes: </a:t>
            </a: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noise of the target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Even the best possible model cannot overcome this</a:t>
            </a: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5867400" cy="1115793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48173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458200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If we have an overly simple model, it might have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high bias (because it's too simplistic to capture the structure in the data)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low variance (there's enough data to estimate the parameters)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/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32521" y="2895600"/>
            <a:ext cx="5059958" cy="2667000"/>
            <a:chOff x="1493242" y="2667000"/>
            <a:chExt cx="6406158" cy="3429000"/>
          </a:xfrm>
        </p:grpSpPr>
        <p:grpSp>
          <p:nvGrpSpPr>
            <p:cNvPr id="16" name="Group 15"/>
            <p:cNvGrpSpPr/>
            <p:nvPr/>
          </p:nvGrpSpPr>
          <p:grpSpPr>
            <a:xfrm>
              <a:off x="1493242" y="2667000"/>
              <a:ext cx="5797611" cy="3429000"/>
              <a:chOff x="1493242" y="2667000"/>
              <a:chExt cx="5797611" cy="3429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93242" y="2667000"/>
                <a:ext cx="5797611" cy="3429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3242" y="5257800"/>
                <a:ext cx="355600" cy="36830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600" y="6045200"/>
              <a:ext cx="2082800" cy="50800"/>
            </a:xfrm>
            <a:prstGeom prst="rect">
              <a:avLst/>
            </a:prstGeom>
          </p:spPr>
        </p:pic>
      </p:grpSp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32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Bias/Variance Decomposition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If you have an overly complex model, it might have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low bias (since it learns all the relevant structure)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/>
              <a:t>high variance (it fits the idiosyncrasies of the sampled data)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09800" y="2514600"/>
            <a:ext cx="4876800" cy="3733800"/>
            <a:chOff x="2209800" y="2514600"/>
            <a:chExt cx="4343400" cy="3315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2514600"/>
              <a:ext cx="4343400" cy="33157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1" y="5029200"/>
              <a:ext cx="76200" cy="304800"/>
            </a:xfrm>
            <a:prstGeom prst="rect">
              <a:avLst/>
            </a:prstGeom>
          </p:spPr>
        </p:pic>
      </p:grpSp>
      <p:sp>
        <p:nvSpPr>
          <p:cNvPr id="9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1347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Polynomial fitting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Which one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which one is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overfit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067800" cy="2379494"/>
          </a:xfrm>
          <a:prstGeom prst="rect">
            <a:avLst/>
          </a:prstGeom>
        </p:spPr>
      </p:pic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85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8090" y="1736009"/>
                <a:ext cx="8258175" cy="3291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00CC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Bootstrap aggregation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or </a:t>
                </a:r>
                <a:r>
                  <a:rPr lang="en-US" sz="1800" b="1" i="1" dirty="0">
                    <a:solidFill>
                      <a:srgbClr val="0000CC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bagging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a procedure for reducing the variance of a machine learning model prediction.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very useful and frequently used in the context of decision trees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that, we have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independent training sets from 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train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models on these independent training sets, and use the models to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independent prediction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Then,  we use the average of the predictions as our final model prediction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90" y="1736009"/>
                <a:ext cx="8258175" cy="3291656"/>
              </a:xfrm>
              <a:prstGeom prst="rect">
                <a:avLst/>
              </a:prstGeom>
              <a:blipFill rotWithShape="0">
                <a:blip r:embed="rId3"/>
                <a:stretch>
                  <a:fillRect t="-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15" y="2819400"/>
            <a:ext cx="838200" cy="32824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1400" y="4343400"/>
            <a:ext cx="1524000" cy="838200"/>
            <a:chOff x="2895600" y="3657600"/>
            <a:chExt cx="1676400" cy="99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642" y="3657600"/>
              <a:ext cx="1025358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4008795"/>
              <a:ext cx="589542" cy="334605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626" y="3551663"/>
            <a:ext cx="235374" cy="2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670744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Bias: </a:t>
            </a:r>
            <a:r>
              <a:rPr lang="en-US" sz="1800" b="1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unchanged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76600" y="1012623"/>
            <a:ext cx="1676400" cy="896918"/>
            <a:chOff x="2895600" y="3657600"/>
            <a:chExt cx="1676400" cy="99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642" y="3657600"/>
              <a:ext cx="1025358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4008795"/>
              <a:ext cx="589542" cy="3346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46253"/>
            <a:ext cx="3200400" cy="10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670744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Bias: </a:t>
            </a:r>
            <a:r>
              <a:rPr lang="en-US" sz="1800" b="1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unchanged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Variance: </a:t>
            </a:r>
            <a:r>
              <a:rPr lang="en-US" sz="1800" b="1" i="1" dirty="0">
                <a:ea typeface="Tahoma" panose="020B0604030504040204" pitchFamily="34" charset="0"/>
                <a:cs typeface="Tahoma" panose="020B0604030504040204" pitchFamily="34" charset="0"/>
              </a:rPr>
              <a:t>reduced</a:t>
            </a: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averaging set of independent observations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76600" y="1012623"/>
            <a:ext cx="1676400" cy="896918"/>
            <a:chOff x="2895600" y="3657600"/>
            <a:chExt cx="1676400" cy="99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642" y="3657600"/>
              <a:ext cx="1025358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4008795"/>
              <a:ext cx="589542" cy="3346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46253"/>
            <a:ext cx="3200400" cy="105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9823"/>
            <a:ext cx="5964770" cy="12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4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670744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Bias: </a:t>
            </a:r>
            <a:r>
              <a:rPr lang="en-US" sz="1800" b="1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unchanged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Variance: </a:t>
            </a:r>
            <a:r>
              <a:rPr lang="en-US" sz="1800" b="1" i="1" dirty="0">
                <a:ea typeface="Tahoma" panose="020B0604030504040204" pitchFamily="34" charset="0"/>
                <a:cs typeface="Tahoma" panose="020B0604030504040204" pitchFamily="34" charset="0"/>
              </a:rPr>
              <a:t>reduced</a:t>
            </a: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averaging set of independent observations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1" i="1" dirty="0">
              <a:solidFill>
                <a:srgbClr val="0000CC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Bayes error: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unchanged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since we don</a:t>
            </a:r>
            <a:r>
              <a:rPr lang="mr-IN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 have any control on it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76600" y="1012623"/>
            <a:ext cx="1676400" cy="896918"/>
            <a:chOff x="2895600" y="3657600"/>
            <a:chExt cx="1676400" cy="99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642" y="3657600"/>
              <a:ext cx="1025358" cy="99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4008795"/>
              <a:ext cx="589542" cy="3346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46253"/>
            <a:ext cx="3200400" cy="105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9823"/>
            <a:ext cx="5964770" cy="12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Ensemble </a:t>
            </a:r>
            <a:r>
              <a:rPr lang="en-US" altLang="en-US" sz="2200" b="1"/>
              <a:t>method- majority voting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6048" y="778654"/>
            <a:ext cx="8229601" cy="5926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588" lvl="1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Why does it improve the performance?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that we have built an ensemble containing 1000 independent weak classifiers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Each weak classifier is correct only 51% of the time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get the prediction of all classifiers and use the majority vote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probability of being correct is about 75% (strong classifier)</a:t>
            </a:r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28600" y="6435148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Hands on Machine learning with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scitkit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-learn and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tensorflow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5" y="3415655"/>
            <a:ext cx="7537525" cy="19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Therefore, to reduce variance, we need a set of nearly independent predictions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One way of doing that, is dividing our training sets to many subsets and then train model on each of them individually and then combine their predictions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8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Therefore, to reduce variance, we need a set of nearly independent predictions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One way of doing that, is dividing our training sets to many subsets and then train model on each of them individually and then combine their predictions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But, the accuracy of each of the prediction get worse since we have less samples to train each of them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74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Therefore, to reduce variance, we need a set of nearly independent predictions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of doing that, is dividing our training sets to many subsets and then train model on each of them individually and then combine their predictions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But, the accuracy of each of the prediction get worse since we have less samples to train each of them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solution is </a:t>
                </a:r>
                <a:r>
                  <a:rPr lang="en-US" sz="1800" b="1" i="1" dirty="0">
                    <a:solidFill>
                      <a:srgbClr val="0000CC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bootstrapping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the data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we have a single training dataset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examples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new dataset by sampling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training examples from the original dataset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with replacement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use each of the generated dataset to train a model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take average the predictions of these models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This process is called </a:t>
                </a:r>
                <a:r>
                  <a:rPr lang="en-US" sz="18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bagging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blipFill rotWithShape="0">
                <a:blip r:embed="rId3"/>
                <a:stretch>
                  <a:fillRect t="-800" r="-1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253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issue is that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predictions are not completely independent, and as a result, we don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1/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variance reduction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 average how many data points are shared between 2 of the datasets?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blipFill rotWithShape="0">
                <a:blip r:embed="rId3"/>
                <a:stretch>
                  <a:fillRect t="-7867" r="-4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55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issue is that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predictions are not completely independent, and as a result, we don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1/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variance reduction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 average how many data points are shared between 2 of the datasets?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Prove that if the sampled predictions have variance     and correlation  , then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blipFill>
                <a:blip r:embed="rId3"/>
                <a:stretch>
                  <a:fillRect t="-831" r="-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8550"/>
            <a:ext cx="3505200" cy="984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27496"/>
            <a:ext cx="278836" cy="358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9164"/>
            <a:ext cx="148418" cy="2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24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issue is that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predictions are not completely independent, and as a result, we don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1/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variance reduction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 average how many data points are shared between 2 of the datasets?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Prove that if the sampled predictions have variance     and correlation  , then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can be advantageous to add some additional  noise into the algorithm to reduce the correlation between the samples and make them more independent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use different training algorithms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use different hyper parameters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use a subset of features in each of the algorithm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All of these can help to reduce the samples correlation, and as a result reduce the variance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b="1" dirty="0"/>
              </a:p>
              <a:p>
                <a:pPr marL="173038" indent="0">
                  <a:lnSpc>
                    <a:spcPts val="15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400" dirty="0">
                  <a:solidFill>
                    <a:srgbClr val="00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8258175" cy="4572000"/>
              </a:xfrm>
              <a:prstGeom prst="rect">
                <a:avLst/>
              </a:prstGeom>
              <a:blipFill rotWithShape="0">
                <a:blip r:embed="rId3"/>
                <a:stretch>
                  <a:fillRect t="-7867" r="-443" b="-130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8550"/>
            <a:ext cx="3505200" cy="984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27496"/>
            <a:ext cx="278836" cy="358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89164"/>
            <a:ext cx="148418" cy="2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Random Forest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34899"/>
            <a:ext cx="8258175" cy="2762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Random forest (RF)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 bagged ensemble of decision trees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provides an improvement over bag trees decision trees by </a:t>
            </a: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using a small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trick that </a:t>
            </a:r>
            <a:r>
              <a:rPr lang="en-US" sz="1800" b="1" i="1" dirty="0" err="1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decorrelates</a:t>
            </a: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trees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Bagging part: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build a number of decision trees on bootstrapped training samples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Trick: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when building these decision trees, at each split node, only a random subset of features are chosen as split candidates, and a split is allowed to use only one feature out of this subset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fresh random subset of predictors is taken at each split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practice, we usually pick</a:t>
            </a: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38600"/>
            <a:ext cx="1143000" cy="396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4724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the number of predictors considered at each split</a:t>
            </a: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5509" y="484751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total number of features</a:t>
            </a: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07574" y="4376541"/>
            <a:ext cx="950008" cy="363562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31832" y="4319945"/>
            <a:ext cx="1306601" cy="519661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3910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Summary of Bagging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1860550"/>
                <a:ext cx="8258175" cy="4351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Bagging reduces the generalization error by </a:t>
                </a:r>
                <a:r>
                  <a:rPr lang="en-US" sz="1800" b="1" dirty="0">
                    <a:solidFill>
                      <a:schemeClr val="accent6">
                        <a:lumMod val="50000"/>
                      </a:schemeClr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reducing variance 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used in almost any state of art winning algorithm in the world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has some limitations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generated samples are not completely independent, and as a result we don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get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den>
                    </m:f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variance reduction factor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Bagging doesn’t reduce bias. </a:t>
                </a: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the next couple of slides, we will discuss about boosting which reduce bias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alt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 forests is a bagging technique with extra randomization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alt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randomization makes the generated predictions more independent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60550"/>
                <a:ext cx="8258175" cy="4351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5867400" cy="11157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6CB309-FCF2-4E14-A0B9-F6F16D073307}"/>
              </a:ext>
            </a:extLst>
          </p:cNvPr>
          <p:cNvSpPr/>
          <p:nvPr/>
        </p:nvSpPr>
        <p:spPr>
          <a:xfrm>
            <a:off x="4992920" y="949814"/>
            <a:ext cx="1026880" cy="87532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46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438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another ensemble method that can be applied to many machine learning methods for regression and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mostly concentrate on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 is an ensemble method that can combine several </a:t>
            </a:r>
            <a:r>
              <a:rPr lang="en-US" sz="1800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weak learner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into a strong learner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weak learner is a learning algorithm that outputs a classifier that performs slightly better than chance (it predicts the correct label with probability 51% or so)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desirable property of a weak learner is that it is computationally efficient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stump: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tree with only a single split</a:t>
            </a:r>
          </a:p>
        </p:txBody>
      </p:sp>
    </p:spTree>
    <p:extLst>
      <p:ext uri="{BB962C8B-B14F-4D97-AF65-F5344CB8AC3E}">
        <p14:creationId xmlns:p14="http://schemas.microsoft.com/office/powerpoint/2010/main" val="1610758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438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another ensemble method that can be applied to many machine learning methods for regression and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mostly concentrate on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 is an ensemble method that can combine several </a:t>
            </a:r>
            <a:r>
              <a:rPr lang="en-US" sz="1800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weak learner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into a strong learner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weak learner is a learning algorithm that outputs a classifier that performs slightly better than chance (it predicts the correct label with probability 51% or so)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desirable property of a weak learner is that it is computationally efficient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stump: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tree with only a single split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stump partitions the input space to two half spaces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364582"/>
            <a:ext cx="1981200" cy="21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1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Ensemble methods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199" y="1295400"/>
            <a:ext cx="8229601" cy="3945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75% accuracy can only be achieved if all classifiers are perfectly independent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This cannot be the case in machine learning if we use same data to train all the classifiers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Ways to achieve some sort of independence between the classifiers: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different algorithms, like ensemble of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trees, logistic regression,</a:t>
            </a:r>
            <a:r>
              <a:rPr lang="mr-IN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different choice of hyper parameters 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trained on different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trained with different weighting of the training examples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Ensembles are usually very trivial to implement. The hard part is deciding what kind of ensembles we need</a:t>
            </a:r>
          </a:p>
        </p:txBody>
      </p:sp>
    </p:spTree>
    <p:extLst>
      <p:ext uri="{BB962C8B-B14F-4D97-AF65-F5344CB8AC3E}">
        <p14:creationId xmlns:p14="http://schemas.microsoft.com/office/powerpoint/2010/main" val="7278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438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another ensemble method that can be applied to many machine learning methods for regression and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mostly concentrate on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 is an ensemble method that can combine several </a:t>
            </a:r>
            <a:r>
              <a:rPr lang="en-US" sz="1800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weak learner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into a strong learner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weak learner is a learning algorithm that outputs a classifier that performs slightly better than chance (it predicts the correct label with probability 51% or so)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desirable property of a weak learner is that it is computationally efficient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stump: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tree with only a single split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stump partitions the input space to two half spaces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vertical half-space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4332806"/>
            <a:ext cx="1831295" cy="20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8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4438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</a:t>
            </a:r>
            <a:r>
              <a:rPr lang="en-US" sz="1800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another ensemble method that can be applied to many machine learning methods for regression and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mostly concentrate on classification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 is an ensemble method that can combine several </a:t>
            </a:r>
            <a:r>
              <a:rPr lang="en-US" sz="1800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weak learner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into a strong learner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weak learner is a learning algorithm that outputs a classifier that performs slightly better than chance (it predicts the correct label with probability 51% or so)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desirable property of a weak learner is that it is computationally efficient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trees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00CC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decision stump: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tree with only a single split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stump partitions the input space to two half spaces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horizontal half-space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58" y="4389982"/>
            <a:ext cx="2025217" cy="1968567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592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Weak Classifiers and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258175" cy="548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decision stump  is a weak classifier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is very simple (horizontal/vertical half-space)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performs slightly better than chance (50%+)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weighted classification error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a stump is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idea of boosting is to combine many of these weak classifiers (stump) to make a better classifier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that sense, boosting is very similar to bagging, except that the weak classifiers are trained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sequentially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Each tree is grown using information from previous trees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Focus more on the training samples that were misclassified in previous steps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puts larger weights to the points that were misclassified previously</a:t>
            </a:r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905000" y="2344733"/>
            <a:ext cx="5539452" cy="794687"/>
            <a:chOff x="2590800" y="2514600"/>
            <a:chExt cx="5539452" cy="7946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2514600"/>
              <a:ext cx="2438400" cy="7946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2637970"/>
              <a:ext cx="762000" cy="5624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091" y="2797643"/>
              <a:ext cx="228600" cy="228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700" y="2753221"/>
              <a:ext cx="1640552" cy="370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56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8625" y="1631764"/>
            <a:ext cx="8258175" cy="381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At each iteration, we reweight the training samples by assigning larger weights to training samples that previously were misclassified</a:t>
            </a:r>
          </a:p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error (loss function) is defined based on the new weights</a:t>
            </a:r>
          </a:p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Using weighted error, we train a new weak classifier (i.e. stump)</a:t>
            </a:r>
          </a:p>
          <a:p>
            <a:pPr marL="1373188" lvl="2" indent="-285750">
              <a:spcBef>
                <a:spcPts val="800"/>
              </a:spcBef>
              <a:spcAft>
                <a:spcPts val="100"/>
              </a:spcAft>
              <a:buFont typeface="Arial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this weak learner minimizes the weighted error</a:t>
            </a:r>
          </a:p>
          <a:p>
            <a:pPr marL="515938"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add the new classifier to the ensemble.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90800"/>
            <a:ext cx="2571914" cy="838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Repeat the following steps many times</a:t>
            </a:r>
          </a:p>
        </p:txBody>
      </p:sp>
    </p:spTree>
    <p:extLst>
      <p:ext uri="{BB962C8B-B14F-4D97-AF65-F5344CB8AC3E}">
        <p14:creationId xmlns:p14="http://schemas.microsoft.com/office/powerpoint/2010/main" val="1432365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first 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209800" cy="2487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1939"/>
            <a:ext cx="4031512" cy="7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6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first 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209800" cy="2487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1939"/>
            <a:ext cx="4031512" cy="706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219226" y="1538734"/>
            <a:ext cx="2328187" cy="286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7" y="4438807"/>
            <a:ext cx="3828548" cy="8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first 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209800" cy="2487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1939"/>
            <a:ext cx="4031512" cy="706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26" y="1538734"/>
            <a:ext cx="2328187" cy="3247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7" y="4438807"/>
            <a:ext cx="3828548" cy="89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39058"/>
            <a:ext cx="6553200" cy="5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first 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209800" cy="2487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1939"/>
            <a:ext cx="4031512" cy="706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26" y="1538734"/>
            <a:ext cx="2328187" cy="3247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7" y="4438807"/>
            <a:ext cx="3828548" cy="89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39058"/>
            <a:ext cx="6553200" cy="5642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61" y="1523772"/>
            <a:ext cx="2148787" cy="26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65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58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second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8" y="1521629"/>
            <a:ext cx="2148787" cy="26188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724400"/>
            <a:ext cx="4137837" cy="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90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second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8" y="1521629"/>
            <a:ext cx="2148787" cy="2618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2"/>
          <a:stretch/>
        </p:blipFill>
        <p:spPr>
          <a:xfrm>
            <a:off x="3285820" y="1497830"/>
            <a:ext cx="2310090" cy="29217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95800"/>
            <a:ext cx="3659420" cy="747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724400"/>
            <a:ext cx="4137837" cy="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Hard voting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858837"/>
            <a:ext cx="8585200" cy="5384800"/>
          </a:xfrm>
          <a:prstGeom prst="rect">
            <a:avLst/>
          </a:prstGeom>
        </p:spPr>
      </p:pic>
      <p:sp>
        <p:nvSpPr>
          <p:cNvPr id="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Hands on Machine learning with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scitkit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-learn and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tensorflow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5890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second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8" y="1521629"/>
            <a:ext cx="2148787" cy="2618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20" y="1497830"/>
            <a:ext cx="2310090" cy="330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5328516"/>
            <a:ext cx="7403805" cy="538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95800"/>
            <a:ext cx="3659420" cy="747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724400"/>
            <a:ext cx="4137837" cy="3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51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61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second step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8" y="1521629"/>
            <a:ext cx="2148787" cy="2618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20" y="1497830"/>
            <a:ext cx="2310090" cy="3309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5328516"/>
            <a:ext cx="7403805" cy="538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95800"/>
            <a:ext cx="3659420" cy="747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3" y="4724400"/>
            <a:ext cx="4137837" cy="350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95" y="1574899"/>
            <a:ext cx="2223696" cy="26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83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62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Let’s look at an example: second step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9136"/>
            <a:ext cx="4137837" cy="350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6" y="1521629"/>
            <a:ext cx="7304568" cy="3328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32" y="4693039"/>
            <a:ext cx="3593536" cy="705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81996"/>
            <a:ext cx="7315200" cy="5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2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63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Final classifier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492"/>
            <a:ext cx="7315200" cy="18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37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(Adaptive Boosting)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66060" y="889821"/>
            <a:ext cx="8258175" cy="634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Final classifier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492"/>
            <a:ext cx="7315200" cy="181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41" y="3516455"/>
            <a:ext cx="3231359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1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Algorithm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713615"/>
            <a:ext cx="8382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Algorithm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66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1" y="760236"/>
            <a:ext cx="8258397" cy="56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1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</a:t>
            </a:r>
            <a:r>
              <a:rPr lang="mr-IN" altLang="en-US" sz="2200" b="1" dirty="0"/>
              <a:t>–</a:t>
            </a:r>
            <a:r>
              <a:rPr lang="en-US" altLang="en-US" sz="2200" b="1" dirty="0"/>
              <a:t> weak learners final weights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20" y="2151568"/>
            <a:ext cx="6324600" cy="4045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069583"/>
            <a:ext cx="2882900" cy="6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3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</a:t>
            </a:r>
            <a:r>
              <a:rPr lang="en-US" altLang="en-US" sz="2200" b="1"/>
              <a:t>Algorithm intuition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68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small error rate (0%):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very large positive number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classifier has a large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change the next step’s weights in a very extreme way,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weights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smaller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and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larger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blipFill rotWithShape="0">
                <a:blip r:embed="rId4"/>
                <a:stretch>
                  <a:fillRect l="-499" t="-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3281260" y="735488"/>
            <a:ext cx="2661319" cy="753004"/>
            <a:chOff x="3282280" y="754634"/>
            <a:chExt cx="2661319" cy="753004"/>
          </a:xfrm>
        </p:grpSpPr>
        <p:sp>
          <p:nvSpPr>
            <p:cNvPr id="7" name="Rounded Rectangle 6"/>
            <p:cNvSpPr/>
            <p:nvPr/>
          </p:nvSpPr>
          <p:spPr>
            <a:xfrm>
              <a:off x="3404510" y="914400"/>
              <a:ext cx="228600" cy="152400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0" y="990600"/>
              <a:ext cx="228600" cy="762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281" y="754634"/>
              <a:ext cx="2579437" cy="7530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3282280" y="826798"/>
              <a:ext cx="2661319" cy="602162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2000" y="1576094"/>
            <a:ext cx="3178176" cy="679172"/>
            <a:chOff x="914400" y="1717453"/>
            <a:chExt cx="3178176" cy="679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717453"/>
              <a:ext cx="3178176" cy="6791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932198" y="1717453"/>
              <a:ext cx="3160378" cy="63526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86400" y="1409814"/>
            <a:ext cx="2931880" cy="943173"/>
            <a:chOff x="5295849" y="1623862"/>
            <a:chExt cx="2931880" cy="9431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49" y="1623862"/>
              <a:ext cx="2931880" cy="943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5295849" y="1691713"/>
              <a:ext cx="2931880" cy="87532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8056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</a:t>
            </a:r>
            <a:r>
              <a:rPr lang="en-US" altLang="en-US" sz="2200" b="1"/>
              <a:t>Algorithm intuition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69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small error rate (0%):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very large positive number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classifier has a large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change the next step’s weights in a very extreme way,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weights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smaller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and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larger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error rate around 50%: in this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close to zero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classifier has a very small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weights of the next step will have a very small change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blipFill>
                <a:blip r:embed="rId4"/>
                <a:stretch>
                  <a:fillRect l="-445" t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3281260" y="735488"/>
            <a:ext cx="2661319" cy="753004"/>
            <a:chOff x="3282280" y="754634"/>
            <a:chExt cx="2661319" cy="753004"/>
          </a:xfrm>
        </p:grpSpPr>
        <p:sp>
          <p:nvSpPr>
            <p:cNvPr id="7" name="Rounded Rectangle 6"/>
            <p:cNvSpPr/>
            <p:nvPr/>
          </p:nvSpPr>
          <p:spPr>
            <a:xfrm>
              <a:off x="3404510" y="914400"/>
              <a:ext cx="228600" cy="152400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0" y="990600"/>
              <a:ext cx="228600" cy="762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281" y="754634"/>
              <a:ext cx="2579437" cy="7530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3282280" y="826798"/>
              <a:ext cx="2661319" cy="602162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2000" y="1576094"/>
            <a:ext cx="3178176" cy="679172"/>
            <a:chOff x="914400" y="1717453"/>
            <a:chExt cx="3178176" cy="679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717453"/>
              <a:ext cx="3178176" cy="6791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932198" y="1717453"/>
              <a:ext cx="3160378" cy="63526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86400" y="1409814"/>
            <a:ext cx="2931880" cy="943173"/>
            <a:chOff x="5295849" y="1623862"/>
            <a:chExt cx="2931880" cy="9431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49" y="1623862"/>
              <a:ext cx="2931880" cy="943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5295849" y="1691713"/>
              <a:ext cx="2931880" cy="87532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63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Soft voting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43000"/>
            <a:ext cx="8163451" cy="4191000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Hands on Machine learning with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scitkit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-learn and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tensorflow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3649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 Algorithm intuition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small error rate (0%):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very large positive number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classifier has a large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change the next step’s weights in a very extreme way,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weights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smaller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and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larger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error rate around 50%: in this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close to zero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classifier has a very small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weights of the next step will have a very small change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error rate close to 100%: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will be very large negative number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final prediction, this complement classifier has a large weight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change the next step’s weights in a very extreme way,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weights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larger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and the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incorrect</a:t>
                </a:r>
                <a:r>
                  <a:rPr lang="en-US" sz="16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classified samples weight become </a:t>
                </a:r>
                <a:r>
                  <a:rPr lang="en-US" sz="1600" b="1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much smaller</a:t>
                </a: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5" y="2362926"/>
                <a:ext cx="8561155" cy="3941065"/>
              </a:xfrm>
              <a:prstGeom prst="rect">
                <a:avLst/>
              </a:prstGeom>
              <a:blipFill>
                <a:blip r:embed="rId4"/>
                <a:stretch>
                  <a:fillRect l="-445" t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3281260" y="735488"/>
            <a:ext cx="2661319" cy="753004"/>
            <a:chOff x="3282280" y="754634"/>
            <a:chExt cx="2661319" cy="753004"/>
          </a:xfrm>
        </p:grpSpPr>
        <p:sp>
          <p:nvSpPr>
            <p:cNvPr id="7" name="Rounded Rectangle 6"/>
            <p:cNvSpPr/>
            <p:nvPr/>
          </p:nvSpPr>
          <p:spPr>
            <a:xfrm>
              <a:off x="3404510" y="914400"/>
              <a:ext cx="228600" cy="152400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0" y="990600"/>
              <a:ext cx="228600" cy="762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281" y="754634"/>
              <a:ext cx="2579437" cy="7530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3282280" y="826798"/>
              <a:ext cx="2661319" cy="602162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2000" y="1576094"/>
            <a:ext cx="3178176" cy="679172"/>
            <a:chOff x="914400" y="1717453"/>
            <a:chExt cx="3178176" cy="679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717453"/>
              <a:ext cx="3178176" cy="6791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932198" y="1717453"/>
              <a:ext cx="3160378" cy="63526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86400" y="1409814"/>
            <a:ext cx="2931880" cy="943173"/>
            <a:chOff x="5295849" y="1623862"/>
            <a:chExt cx="2931880" cy="9431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49" y="1623862"/>
              <a:ext cx="2931880" cy="94317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6CB309-FCF2-4E14-A0B9-F6F16D073307}"/>
                </a:ext>
              </a:extLst>
            </p:cNvPr>
            <p:cNvSpPr/>
            <p:nvPr/>
          </p:nvSpPr>
          <p:spPr>
            <a:xfrm>
              <a:off x="5295849" y="1691713"/>
              <a:ext cx="2931880" cy="87532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72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143000"/>
            <a:ext cx="8561155" cy="3941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Almost any other boosting algorithm is a special case of Gradient boosting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Gradient boosted trees,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Adaboost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Binomial boosting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understand Gradient boosting, we need to cover some mathematical background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6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95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Linear model with basis functions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72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803974"/>
            <a:ext cx="8561155" cy="549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Choose the basis functions on input space: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polynomial regression, what are these basis functions?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 the model as the linear combination of basis functions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opposed to polynomial regression, we can actually learn these basis functions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the base hypothesis space     consisting of functions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example, it can be the space of all possible decision stumps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sz="1800" b="1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adaptive basis function expansion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over     is: 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89" y="1128176"/>
            <a:ext cx="1892300" cy="45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16" y="2286000"/>
            <a:ext cx="2218267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25" y="3581400"/>
            <a:ext cx="264879" cy="234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33" y="3581400"/>
            <a:ext cx="1000867" cy="270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373884"/>
            <a:ext cx="264879" cy="234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24" y="4690644"/>
            <a:ext cx="2104559" cy="856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86328"/>
            <a:ext cx="4856283" cy="3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Adaptive Basis Models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73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803974"/>
            <a:ext cx="8561155" cy="549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Suppose we are given training data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Learning is choosing                        and                          to fit the training data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This can be done, by finding v’s and h’s that minimize the following objective function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can we minimize J?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b="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27598"/>
            <a:ext cx="2489200" cy="315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1224075"/>
            <a:ext cx="1448170" cy="314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24075"/>
            <a:ext cx="1566584" cy="314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83" y="1530980"/>
            <a:ext cx="2104559" cy="8563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2643982"/>
            <a:ext cx="5755761" cy="9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77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Adaptive Basis Models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3974"/>
                <a:ext cx="8561155" cy="549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we are given training data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Learning is choosing                        and                          to fit the training data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This can be done, by finding v’s and h’s that minimize the following objective function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 can we minimize J?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the base hypothesis space can be parameterized by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Can we differentiate J </a:t>
                </a: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w.r.t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’s? Optimize with SGD?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some functions it is possible. Neural networks belong to this category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 about if the base functions are decision trees?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Can we parameterize decision trees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?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Even if we can, prediction would not change continuously </a:t>
                </a: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w.r.t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𝜃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3974"/>
                <a:ext cx="8561155" cy="5491968"/>
              </a:xfrm>
              <a:prstGeom prst="rect">
                <a:avLst/>
              </a:prstGeom>
              <a:blipFill rotWithShape="0">
                <a:blip r:embed="rId4"/>
                <a:stretch>
                  <a:fillRect l="-499" t="-666" b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27598"/>
            <a:ext cx="2489200" cy="315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1224075"/>
            <a:ext cx="1448170" cy="314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24075"/>
            <a:ext cx="1566584" cy="314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83" y="1530980"/>
            <a:ext cx="2104559" cy="8563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2643982"/>
            <a:ext cx="5755761" cy="9408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50" y="3962400"/>
            <a:ext cx="698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7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1143001"/>
                <a:ext cx="8561155" cy="15906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Using gradient boosting only makes sense when: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loss function is differentiable </a:t>
                </a: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w.r.t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training predictions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do regression with the base hypothesis space</a:t>
                </a: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Something like decision tree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6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1"/>
                <a:ext cx="8561155" cy="1590672"/>
              </a:xfrm>
              <a:prstGeom prst="rect">
                <a:avLst/>
              </a:prstGeom>
              <a:blipFill rotWithShape="0">
                <a:blip r:embed="rId4"/>
                <a:stretch>
                  <a:fillRect l="-499" t="-2308" b="-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031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Forward Stage-wise Additive Modeling (FSAM)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47049"/>
                <a:ext cx="8561155" cy="55778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an iterative optimization algorithm for fitting adaptive basis models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stage, we have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𝑡h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iteration, we want to find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     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: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step direction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: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step size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Such that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588" lvl="1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   improves objective function value by as much as possible</a:t>
                </a: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47049"/>
                <a:ext cx="8561155" cy="5577841"/>
              </a:xfrm>
              <a:prstGeom prst="rect">
                <a:avLst/>
              </a:prstGeom>
              <a:blipFill rotWithShape="0">
                <a:blip r:embed="rId4"/>
                <a:stretch>
                  <a:fillRect l="-499" t="-6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20" y="1751943"/>
            <a:ext cx="1905000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0" y="3108207"/>
            <a:ext cx="446320" cy="32079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08372" y="4133666"/>
            <a:ext cx="2178495" cy="381000"/>
            <a:chOff x="3335570" y="4810498"/>
            <a:chExt cx="3060700" cy="5178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570" y="4871197"/>
              <a:ext cx="2552700" cy="457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270" y="4810498"/>
              <a:ext cx="50800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056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Forward Stage-wise Additive Modeling (FSAM)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47049"/>
                <a:ext cx="8561155" cy="40535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an iterative optimization algorithm for fitting adaptive basis models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)=0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to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Compute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Set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47049"/>
                <a:ext cx="8561155" cy="4053551"/>
              </a:xfrm>
              <a:prstGeom prst="rect">
                <a:avLst/>
              </a:prstGeom>
              <a:blipFill rotWithShape="0">
                <a:blip r:embed="rId4"/>
                <a:stretch>
                  <a:fillRect l="-499" t="-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7" y="2304512"/>
            <a:ext cx="5130123" cy="11677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52800" y="4267200"/>
            <a:ext cx="2178495" cy="381000"/>
            <a:chOff x="3335570" y="4810498"/>
            <a:chExt cx="3060700" cy="5178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570" y="4871197"/>
              <a:ext cx="2552700" cy="457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270" y="4810498"/>
              <a:ext cx="508000" cy="4953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7200" y="4763121"/>
                <a:ext cx="8561155" cy="15906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final 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6088" lvl="3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63121"/>
                <a:ext cx="8561155" cy="1590672"/>
              </a:xfrm>
              <a:prstGeom prst="rect">
                <a:avLst/>
              </a:prstGeom>
              <a:blipFill rotWithShape="0">
                <a:blip r:embed="rId8"/>
                <a:stretch>
                  <a:fillRect l="-499" t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81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78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809836"/>
            <a:ext cx="8561155" cy="2343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loss function is squared loss. Basically, at each step, we minimize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5" y="1188631"/>
            <a:ext cx="4455880" cy="11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7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79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loss function is squared loss. Basically, at each step, we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the hypothesis set is closed under rescaling we can drop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from the equation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 rotWithShape="0">
                <a:blip r:embed="rId5"/>
                <a:stretch>
                  <a:fillRect l="-499" t="-1563" b="-28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5" y="1188631"/>
            <a:ext cx="4455880" cy="1148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30" y="3153775"/>
            <a:ext cx="3706580" cy="7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1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Ensemble learning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0512" y="914400"/>
            <a:ext cx="8396288" cy="4407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There are two types of ensemble learning: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Bagging</a:t>
            </a:r>
            <a:r>
              <a:rPr lang="en-US" sz="1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 classifiers independently on random subsets of the training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i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Boosting: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 classifiers sequentially, each time focusing on the training examples that the previous ones didn’t classify correctly  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Bagging and boosting improve the model performance by addressing different issues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understand their difference, we need to understand the decomposition of the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generalization error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bias/Variance decomposition</a:t>
            </a: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219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80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loss function is squared loss. Basically, at each step, we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the hypothesis set is closed under rescaling we can drop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from the equation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 rotWithShape="0">
                <a:blip r:embed="rId5"/>
                <a:stretch>
                  <a:fillRect l="-499" t="-1563" b="-28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5" y="1188631"/>
            <a:ext cx="4455880" cy="114835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44330" y="3153775"/>
            <a:ext cx="4819663" cy="1163869"/>
            <a:chOff x="2644330" y="3153775"/>
            <a:chExt cx="4819663" cy="11638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330" y="3153775"/>
              <a:ext cx="3706580" cy="780333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774323" y="3603856"/>
              <a:ext cx="609600" cy="464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CC"/>
                      </a:solidFill>
                    </a:rPr>
                    <a:t>optimal choice at m</a:t>
                  </a:r>
                  <a14:m>
                    <m:oMath xmlns:m="http://schemas.openxmlformats.org/officeDocument/2006/math"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𝟏</m:t>
                      </m:r>
                    </m:oMath>
                  </a14:m>
                  <a:endParaRPr lang="en-US" sz="1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606" t="-4000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344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81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loss function is squared loss. Basically, at each step, we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the hypothesis set is closed under rescaling we can drop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from the equation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 rotWithShape="0">
                <a:blip r:embed="rId5"/>
                <a:stretch>
                  <a:fillRect l="-499" t="-1563" b="-28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5" y="1188631"/>
            <a:ext cx="4455880" cy="114835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44330" y="3153775"/>
            <a:ext cx="4819663" cy="1576156"/>
            <a:chOff x="2644330" y="3153775"/>
            <a:chExt cx="4819663" cy="15761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330" y="3153775"/>
              <a:ext cx="3706580" cy="780333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774323" y="3603856"/>
              <a:ext cx="609600" cy="464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CC"/>
                      </a:solidFill>
                    </a:rPr>
                    <a:t>optimal choice at m</a:t>
                  </a:r>
                  <a14:m>
                    <m:oMath xmlns:m="http://schemas.openxmlformats.org/officeDocument/2006/math"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𝟏</m:t>
                      </m:r>
                    </m:oMath>
                  </a14:m>
                  <a:endParaRPr lang="en-US" sz="1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606" t="-4000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4E3090-72B6-4FBA-B6EB-181EB47FF40C}"/>
                </a:ext>
              </a:extLst>
            </p:cNvPr>
            <p:cNvSpPr/>
            <p:nvPr/>
          </p:nvSpPr>
          <p:spPr>
            <a:xfrm>
              <a:off x="3896948" y="3338292"/>
              <a:ext cx="1513251" cy="327650"/>
            </a:xfrm>
            <a:prstGeom prst="rect">
              <a:avLst/>
            </a:prstGeom>
            <a:noFill/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265885" y="3692943"/>
              <a:ext cx="306116" cy="77201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28999" y="4422154"/>
                  <a:ext cx="1954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residual at m</a:t>
                  </a:r>
                  <a14:m>
                    <m:oMath xmlns:m="http://schemas.openxmlformats.org/officeDocument/2006/math">
                      <m:r>
                        <a:rPr lang="en-US" sz="1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a14:m>
                  <a:endParaRPr lang="en-US" sz="1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99" y="4422154"/>
                  <a:ext cx="195492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64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5053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82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4383320" y="2854405"/>
            <a:ext cx="228600" cy="762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loss function is squared loss. Basically, at each step, we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the hypothesis set is closed under rescaling we can drop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from the equation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minimize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This is basically fitting the residuals with least-squared regression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Therefore, if we can do regression with our hypothesis space, then we are set!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 rotWithShape="0">
                <a:blip r:embed="rId5"/>
                <a:stretch>
                  <a:fillRect l="-499" t="-1563" b="-119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65" y="1188631"/>
            <a:ext cx="4455880" cy="114835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44330" y="3153775"/>
            <a:ext cx="6080337" cy="1576156"/>
            <a:chOff x="2644330" y="3153775"/>
            <a:chExt cx="6080337" cy="15761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330" y="3153775"/>
              <a:ext cx="3706580" cy="780333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774323" y="3603856"/>
              <a:ext cx="609600" cy="464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CC"/>
                      </a:solidFill>
                    </a:rPr>
                    <a:t>optimal choice at m</a:t>
                  </a:r>
                  <a14:m>
                    <m:oMath xmlns:m="http://schemas.openxmlformats.org/officeDocument/2006/math"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400" b="1">
                          <a:solidFill>
                            <a:srgbClr val="0000CC"/>
                          </a:solidFill>
                          <a:latin typeface="Cambria Math" charset="0"/>
                        </a:rPr>
                        <m:t>𝟏</m:t>
                      </m:r>
                    </m:oMath>
                  </a14:m>
                  <a:endParaRPr lang="en-US" sz="1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923" y="4009867"/>
                  <a:ext cx="208007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606" t="-4000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4E3090-72B6-4FBA-B6EB-181EB47FF40C}"/>
                </a:ext>
              </a:extLst>
            </p:cNvPr>
            <p:cNvSpPr/>
            <p:nvPr/>
          </p:nvSpPr>
          <p:spPr>
            <a:xfrm>
              <a:off x="3896948" y="3338292"/>
              <a:ext cx="1513251" cy="327650"/>
            </a:xfrm>
            <a:prstGeom prst="rect">
              <a:avLst/>
            </a:prstGeom>
            <a:noFill/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265885" y="3692943"/>
              <a:ext cx="306116" cy="77201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28999" y="4422154"/>
                  <a:ext cx="19549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residual at m</a:t>
                  </a:r>
                  <a14:m>
                    <m:oMath xmlns:m="http://schemas.openxmlformats.org/officeDocument/2006/math">
                      <m:r>
                        <a:rPr lang="en-US" sz="1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4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a14:m>
                  <a:endParaRPr lang="en-US" sz="1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99" y="4422154"/>
                  <a:ext cx="195492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645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4E3090-72B6-4FBA-B6EB-181EB47FF40C}"/>
                </a:ext>
              </a:extLst>
            </p:cNvPr>
            <p:cNvSpPr/>
            <p:nvPr/>
          </p:nvSpPr>
          <p:spPr>
            <a:xfrm>
              <a:off x="5583617" y="3361560"/>
              <a:ext cx="512384" cy="32765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44597" y="3263775"/>
              <a:ext cx="2080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3CC33"/>
                  </a:solidFill>
                </a:rPr>
                <a:t>New decision tree, we use to fit the residuals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6132819" y="3525385"/>
              <a:ext cx="511778" cy="62957"/>
            </a:xfrm>
            <a:prstGeom prst="straightConnector1">
              <a:avLst/>
            </a:prstGeom>
            <a:ln>
              <a:solidFill>
                <a:srgbClr val="33CC3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580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83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the hypothesis space of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 stumps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FSAM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𝑳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find the best adaptive basis model for the following 1-dimensional training data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>
                <a:blip r:embed="rId5"/>
                <a:stretch>
                  <a:fillRect l="-445" t="-1075" b="-19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28" y="1068716"/>
            <a:ext cx="3581400" cy="195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8" y="1828800"/>
            <a:ext cx="3040077" cy="432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3653329"/>
            <a:ext cx="3449870" cy="29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the hypothesis space of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 stumps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FSAM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𝑳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find the best adaptive basis model for the following 1-dimensional training data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>
                <a:blip r:embed="rId5"/>
                <a:stretch>
                  <a:fillRect l="-445" t="-1075" b="-19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28" y="1068716"/>
            <a:ext cx="3581400" cy="195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8" y="1828800"/>
            <a:ext cx="3040077" cy="432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3162"/>
            <a:ext cx="2615844" cy="23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24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the hypothesis space of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 stumps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FSAM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𝑳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find the best adaptive basis model for the following 1-dimensional training data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>
                <a:blip r:embed="rId5"/>
                <a:stretch>
                  <a:fillRect l="-445" t="-1075" b="-19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28" y="1068716"/>
            <a:ext cx="3581400" cy="195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8" y="1828800"/>
            <a:ext cx="3040077" cy="432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3162"/>
            <a:ext cx="2615844" cy="2361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8" y="3861105"/>
            <a:ext cx="2604686" cy="23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8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</p:spPr>
            <p:txBody>
              <a:bodyPr/>
              <a:lstStyle/>
              <a:p>
                <a:pPr algn="l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b="1" i="1">
                            <a:latin typeface="Cambria Math" charset="0"/>
                          </a:rPr>
                          <m:t>𝑳</m:t>
                        </m:r>
                      </m:e>
                      <m:sup>
                        <m:r>
                          <a:rPr lang="en-US" altLang="en-US" sz="2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alt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sz="2200" b="1" dirty="0"/>
                  <a:t>Boosting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7411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457200"/>
              </a:xfrm>
              <a:blipFill rotWithShape="0">
                <a:blip r:embed="rId3"/>
                <a:stretch>
                  <a:fillRect l="-74" t="-92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86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the hypothesis space of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 stumps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FSAM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𝑳</m:t>
                        </m:r>
                      </m:e>
                      <m:sup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find the best adaptive basis model for the following 1-dimensional training data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>
                <a:blip r:embed="rId5"/>
                <a:stretch>
                  <a:fillRect l="-445" t="-1075" b="-19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28" y="1068716"/>
            <a:ext cx="3581400" cy="1952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68" y="1828800"/>
            <a:ext cx="3040077" cy="432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3162"/>
            <a:ext cx="2615844" cy="2361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48" y="3861105"/>
            <a:ext cx="2604686" cy="23459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59" y="3848928"/>
            <a:ext cx="2581882" cy="23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89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AdaBoost</a:t>
            </a:r>
            <a:r>
              <a:rPr lang="en-US" altLang="en-US" sz="2200" b="1" dirty="0"/>
              <a:t>: Special 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87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a classification setting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−1,+1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Consider exponential loss function defined as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    be a base hypothesis space of classifiers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Then, reduces to </a:t>
                </a: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Adaboost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Try to prove it yourself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2343939"/>
              </a:xfrm>
              <a:prstGeom prst="rect">
                <a:avLst/>
              </a:prstGeom>
              <a:blipFill rotWithShape="0">
                <a:blip r:embed="rId4"/>
                <a:stretch>
                  <a:fillRect l="-499" t="-1563" b="-102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200"/>
            <a:ext cx="286629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88" y="1175692"/>
            <a:ext cx="3574712" cy="23373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21" y="3590130"/>
            <a:ext cx="264879" cy="234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56" y="4031716"/>
            <a:ext cx="1886288" cy="3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432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Descent: Iterative algorithm to minimize the cost function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533400" y="926508"/>
            <a:ext cx="8258175" cy="3946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Gradient Descent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a way to minimize the cost function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Gradient Descent is an </a:t>
            </a:r>
            <a:r>
              <a:rPr lang="en-US" sz="18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iterative algorithm: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update the parameters repeatedly until some certain criteria is met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start with some reasonable set of parameters 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On each iteration, update the parameters in the direction of </a:t>
            </a:r>
            <a:r>
              <a:rPr lang="en-US" sz="1800" dirty="0">
                <a:solidFill>
                  <a:srgbClr val="FF0000"/>
                </a:solidFill>
              </a:rPr>
              <a:t>steepest descent</a:t>
            </a:r>
            <a:r>
              <a:rPr lang="en-US" sz="1800" dirty="0"/>
              <a:t> (opposite direction of the gradient of the objective function) </a:t>
            </a:r>
            <a:endParaRPr lang="en-US" sz="18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39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Descent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609600" y="854074"/>
            <a:ext cx="8258175" cy="547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4" y="1219200"/>
            <a:ext cx="7934166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Loss Functions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173038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from our previous slides: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understand how good a fit is, we need a measure </a:t>
                </a:r>
                <a:r>
                  <a:rPr lang="en-US" sz="1800" b="1" i="1" dirty="0">
                    <a:solidFill>
                      <a:srgbClr val="0070C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(loss function)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determines how far our prediction,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from the actual target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b="1" i="1" dirty="0">
                  <a:solidFill>
                    <a:srgbClr val="0070C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813658"/>
                <a:ext cx="8562975" cy="5358542"/>
              </a:xfrm>
              <a:prstGeom prst="rect">
                <a:avLst/>
              </a:prstGeom>
              <a:blipFill rotWithShape="0">
                <a:blip r:embed="rId3"/>
                <a:stretch>
                  <a:fillRect t="-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304800" y="630895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 CSC411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8660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Descent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609600" y="854074"/>
            <a:ext cx="8258175" cy="547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Gradient: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1-dimention, the gradient is the derivative of the function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multiple dimension, the gradient is the vector of partial derivatives along each dimension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2911644" cy="68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267200"/>
            <a:ext cx="169060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6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Descent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609600" y="854074"/>
            <a:ext cx="8258175" cy="547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Increasing                   Increases the loss function</a:t>
            </a: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Increasing                   Decreases the loss function</a:t>
            </a: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following update decreases the loss function</a:t>
            </a: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is the </a:t>
            </a:r>
            <a:r>
              <a:rPr lang="en-US" sz="18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learning rate. </a:t>
            </a: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larger it is, the faster parameter changes</a:t>
            </a: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85310"/>
            <a:ext cx="1262856" cy="370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52471"/>
            <a:ext cx="304800" cy="330200"/>
          </a:xfrm>
          <a:prstGeom prst="rect">
            <a:avLst/>
          </a:prstGeom>
        </p:spPr>
      </p:pic>
      <p:sp>
        <p:nvSpPr>
          <p:cNvPr id="11" name="Arrow: Right 7">
            <a:extLst>
              <a:ext uri="{FF2B5EF4-FFF2-40B4-BE49-F238E27FC236}">
                <a16:creationId xmlns:a16="http://schemas.microsoft.com/office/drawing/2014/main" id="{8DED2578-47E5-450B-9C15-50D78341BD1D}"/>
              </a:ext>
            </a:extLst>
          </p:cNvPr>
          <p:cNvSpPr/>
          <p:nvPr/>
        </p:nvSpPr>
        <p:spPr>
          <a:xfrm>
            <a:off x="3276600" y="1452471"/>
            <a:ext cx="685800" cy="272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90722"/>
            <a:ext cx="1212574" cy="2786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82608"/>
            <a:ext cx="304800" cy="330200"/>
          </a:xfrm>
          <a:prstGeom prst="rect">
            <a:avLst/>
          </a:prstGeom>
        </p:spPr>
      </p:pic>
      <p:sp>
        <p:nvSpPr>
          <p:cNvPr id="15" name="Arrow: Right 7">
            <a:extLst>
              <a:ext uri="{FF2B5EF4-FFF2-40B4-BE49-F238E27FC236}">
                <a16:creationId xmlns:a16="http://schemas.microsoft.com/office/drawing/2014/main" id="{8DED2578-47E5-450B-9C15-50D78341BD1D}"/>
              </a:ext>
            </a:extLst>
          </p:cNvPr>
          <p:cNvSpPr/>
          <p:nvPr/>
        </p:nvSpPr>
        <p:spPr>
          <a:xfrm>
            <a:off x="3276600" y="2382608"/>
            <a:ext cx="685800" cy="272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78408"/>
            <a:ext cx="230832" cy="2609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74" y="3292295"/>
            <a:ext cx="1875769" cy="7571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87" y="4908740"/>
            <a:ext cx="3318311" cy="17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53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92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at each FSAM step, we want to solve the following optimization problem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to find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to use locally best step direction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Like gradient descent.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blipFill rotWithShape="0">
                <a:blip r:embed="rId4"/>
                <a:stretch>
                  <a:fillRect l="-499" t="-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5" y="1219200"/>
            <a:ext cx="5130123" cy="11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13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93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at each FSAM step, we want to solve the following optimization problem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to find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to use locally best step direction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Like gradient descent.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More generally, the goal is to find an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that minimizes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Let’s use gradient descent, but what does it mean to do gradient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blipFill rotWithShape="0">
                <a:blip r:embed="rId4"/>
                <a:stretch>
                  <a:fillRect l="-499" t="-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5" y="1219200"/>
            <a:ext cx="5130123" cy="1167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581400"/>
            <a:ext cx="2133600" cy="6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7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94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at each FSAM step, we want to solve the following optimization problem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to find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to use locally best step direction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Like gradient descent.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More generally, the goal is to find an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that minimizes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J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f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only depends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at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training points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blipFill rotWithShape="0">
                <a:blip r:embed="rId4"/>
                <a:stretch>
                  <a:fillRect l="-499" t="-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5" y="1219200"/>
            <a:ext cx="5130123" cy="1167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581400"/>
            <a:ext cx="2133600" cy="6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30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95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Recall at each FSAM step, we want to solve the following optimization problem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to find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is to use locally best step direction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Like gradient descent.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More generally, the goal is to find an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that minimizes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J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f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only depends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f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at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training points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define                                 , and rewrite J as: </a:t>
                </a: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7338" lvl="1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09836"/>
                <a:ext cx="8561155" cy="5486106"/>
              </a:xfrm>
              <a:prstGeom prst="rect">
                <a:avLst/>
              </a:prstGeom>
              <a:blipFill rotWithShape="0">
                <a:blip r:embed="rId4"/>
                <a:stretch>
                  <a:fillRect l="-499" t="-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5" y="1219200"/>
            <a:ext cx="5130123" cy="1167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581400"/>
            <a:ext cx="2133600" cy="697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258293"/>
            <a:ext cx="1828800" cy="8293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48200"/>
            <a:ext cx="2133600" cy="4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66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3456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gradient descent on: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Recall, to minimize J, it is optimal to move in negative gradient step direction: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is the direction we want to change each of our n predictions on training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73275"/>
            <a:ext cx="1828800" cy="829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76084"/>
            <a:ext cx="4102100" cy="813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888999" cy="381000"/>
          </a:xfrm>
          <a:prstGeom prst="rect">
            <a:avLst/>
          </a:prstGeom>
        </p:spPr>
      </p:pic>
      <p:sp>
        <p:nvSpPr>
          <p:cNvPr id="15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548029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Consider gradient descent on: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Recall, to minimize J, it is optimal to move in negative gradient step direction: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         is the direction we want to change each of our n predictions on training data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So, for a moment, let’s forget that our next h is supposed to be selected from the hypothesis set. Lets not put any restriction on it. Then, the optimal path would be: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73275"/>
            <a:ext cx="1828800" cy="829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76084"/>
            <a:ext cx="4102100" cy="813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888999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4059457"/>
            <a:ext cx="2667000" cy="2493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9450" y="4341276"/>
                <a:ext cx="258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50" y="4341276"/>
                <a:ext cx="258596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0930" r="-930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489450" y="5554810"/>
                <a:ext cx="258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50" y="5554810"/>
                <a:ext cx="25859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0930" r="-930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89450" y="5943142"/>
                <a:ext cx="313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50" y="5943142"/>
                <a:ext cx="31309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5385" r="-576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7794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unconstrained optimal direction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88" lvl="1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is called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pseudo residuals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(remember for square loss, they were exactly the residuals)</a:t>
            </a:r>
            <a:endParaRPr lang="en-US" sz="18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reality, we are restricted to select our next step update from a set of hypothesis, and we cannot select an unconstrained update direction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20" y="1259560"/>
            <a:ext cx="4572000" cy="4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34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Gradient Boosting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sp>
        <p:nvSpPr>
          <p:cNvPr id="6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ML 101 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685800"/>
            <a:ext cx="8561155" cy="5486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unconstrained optimal direction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88" lvl="1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  is called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pseudo residuals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(remember for square loss, they were exactly the residuals)</a:t>
            </a:r>
            <a:endParaRPr lang="en-US" sz="18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reality, we are restricted to select our next step update from a set of hypothesis, and we cannot select an unconstrained update direction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about if we find the closest hypothesis           to the optimal path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This is the least square regression problem over hypothesis space</a:t>
            </a: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Take the           that best approximates       as </a:t>
            </a: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our next step 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7338" lvl="1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20" y="1259560"/>
            <a:ext cx="4572000" cy="416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971800"/>
            <a:ext cx="609600" cy="243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17371"/>
            <a:ext cx="838200" cy="359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95" y="3460865"/>
            <a:ext cx="2051050" cy="7556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07280"/>
            <a:ext cx="685800" cy="27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29" y="4907280"/>
            <a:ext cx="410542" cy="3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80932</TotalTime>
  <Words>6050</Words>
  <Application>Microsoft Macintosh PowerPoint</Application>
  <PresentationFormat>On-screen Show (4:3)</PresentationFormat>
  <Paragraphs>1326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Calibri</vt:lpstr>
      <vt:lpstr>Cambria Math</vt:lpstr>
      <vt:lpstr>Courier New</vt:lpstr>
      <vt:lpstr>Tahoma</vt:lpstr>
      <vt:lpstr>Tw Cen MT</vt:lpstr>
      <vt:lpstr>Office Theme</vt:lpstr>
      <vt:lpstr>1_Office Theme</vt:lpstr>
      <vt:lpstr>PowerPoint Presentation</vt:lpstr>
      <vt:lpstr>Overview</vt:lpstr>
      <vt:lpstr>Ensemble method- majority voting</vt:lpstr>
      <vt:lpstr>Ensemble method- majority voting</vt:lpstr>
      <vt:lpstr>Ensemble methods</vt:lpstr>
      <vt:lpstr>Hard voting</vt:lpstr>
      <vt:lpstr>Soft voting</vt:lpstr>
      <vt:lpstr>Ensemble learning</vt:lpstr>
      <vt:lpstr>Loss Functions</vt:lpstr>
      <vt:lpstr>Loss Functions</vt:lpstr>
      <vt:lpstr>Loss Functions</vt:lpstr>
      <vt:lpstr>Generalization</vt:lpstr>
      <vt:lpstr>Generalization</vt:lpstr>
      <vt:lpstr>Generalization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Bias/Variance Decomposition</vt:lpstr>
      <vt:lpstr>Polynomial fitting</vt:lpstr>
      <vt:lpstr>Bagging</vt:lpstr>
      <vt:lpstr>Bagging</vt:lpstr>
      <vt:lpstr>Bagging</vt:lpstr>
      <vt:lpstr>Bagging</vt:lpstr>
      <vt:lpstr>Bagging</vt:lpstr>
      <vt:lpstr>Bagging</vt:lpstr>
      <vt:lpstr>Bagging</vt:lpstr>
      <vt:lpstr>Bagging</vt:lpstr>
      <vt:lpstr>Bagging</vt:lpstr>
      <vt:lpstr>Bagging</vt:lpstr>
      <vt:lpstr>Random Forest</vt:lpstr>
      <vt:lpstr>Summary of Bagging</vt:lpstr>
      <vt:lpstr>Boosting</vt:lpstr>
      <vt:lpstr>Boosting</vt:lpstr>
      <vt:lpstr>Boosting</vt:lpstr>
      <vt:lpstr>Boosting</vt:lpstr>
      <vt:lpstr>Weak Classifiers and boosting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(Adaptive Boosting)</vt:lpstr>
      <vt:lpstr>AdaBoost Algorithm</vt:lpstr>
      <vt:lpstr>AdaBoost Algorithm</vt:lpstr>
      <vt:lpstr>Adaboost – weak learners final weights</vt:lpstr>
      <vt:lpstr>AdaBoost Algorithm intuition</vt:lpstr>
      <vt:lpstr>AdaBoost Algorithm intuition</vt:lpstr>
      <vt:lpstr>AdaBoost Algorithm intuition</vt:lpstr>
      <vt:lpstr>Gradient Boosting</vt:lpstr>
      <vt:lpstr>Linear model with basis functions</vt:lpstr>
      <vt:lpstr>Adaptive Basis Models</vt:lpstr>
      <vt:lpstr>Adaptive Basis Models</vt:lpstr>
      <vt:lpstr>Gradient Boosting</vt:lpstr>
      <vt:lpstr>Forward Stage-wise Additive Modeling (FSAM)</vt:lpstr>
      <vt:lpstr>Forward Stage-wise Additive Modeling (FSAM)</vt:lpstr>
      <vt:lpstr>L^2  Boosting</vt:lpstr>
      <vt:lpstr>L^2  Boosting</vt:lpstr>
      <vt:lpstr>L^2  Boosting</vt:lpstr>
      <vt:lpstr>L^2  Boosting</vt:lpstr>
      <vt:lpstr>L^2  Boosting</vt:lpstr>
      <vt:lpstr>L^2  Boosting</vt:lpstr>
      <vt:lpstr>L^2  Boosting</vt:lpstr>
      <vt:lpstr>L^2  Boosting</vt:lpstr>
      <vt:lpstr>L^2  Boosting</vt:lpstr>
      <vt:lpstr>AdaBoost: Special Gradient Boosting</vt:lpstr>
      <vt:lpstr>Gradient Descent: Iterative algorithm to minimize the cost function</vt:lpstr>
      <vt:lpstr>Gradient Descent</vt:lpstr>
      <vt:lpstr>Gradient Descent</vt:lpstr>
      <vt:lpstr>Gradient Descent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Gradient Boosting</vt:lpstr>
      <vt:lpstr>Gradient Boosting- Step size</vt:lpstr>
      <vt:lpstr>Sinc Function: Toy example</vt:lpstr>
      <vt:lpstr>Sinc Function: Training performance/Ensemble Size</vt:lpstr>
      <vt:lpstr>Sinc Function: Training performance/Ensemble Size</vt:lpstr>
      <vt:lpstr>Sinc Function: Training performance/Ensemble Size</vt:lpstr>
      <vt:lpstr>Sinc Function: Toy example</vt:lpstr>
      <vt:lpstr>Sinc Function: Toy example</vt:lpstr>
      <vt:lpstr>Gradient Boosting-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Said</dc:creator>
  <cp:lastModifiedBy>Nazari, Ali</cp:lastModifiedBy>
  <cp:revision>1313</cp:revision>
  <cp:lastPrinted>2019-03-22T14:54:18Z</cp:lastPrinted>
  <dcterms:created xsi:type="dcterms:W3CDTF">2015-04-03T14:49:27Z</dcterms:created>
  <dcterms:modified xsi:type="dcterms:W3CDTF">2025-09-20T01:09:57Z</dcterms:modified>
</cp:coreProperties>
</file>